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42"/>
  </p:notesMasterIdLst>
  <p:handoutMasterIdLst>
    <p:handoutMasterId r:id="rId43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01" r:id="rId10"/>
    <p:sldId id="415" r:id="rId11"/>
    <p:sldId id="416" r:id="rId12"/>
    <p:sldId id="394" r:id="rId13"/>
    <p:sldId id="395" r:id="rId14"/>
    <p:sldId id="396" r:id="rId15"/>
    <p:sldId id="419" r:id="rId16"/>
    <p:sldId id="420" r:id="rId17"/>
    <p:sldId id="421" r:id="rId18"/>
    <p:sldId id="422" r:id="rId19"/>
    <p:sldId id="412" r:id="rId20"/>
    <p:sldId id="407" r:id="rId21"/>
    <p:sldId id="408" r:id="rId22"/>
    <p:sldId id="409" r:id="rId23"/>
    <p:sldId id="410" r:id="rId24"/>
    <p:sldId id="414" r:id="rId25"/>
    <p:sldId id="406" r:id="rId26"/>
    <p:sldId id="404" r:id="rId27"/>
    <p:sldId id="405" r:id="rId28"/>
    <p:sldId id="400" r:id="rId29"/>
    <p:sldId id="411" r:id="rId30"/>
    <p:sldId id="417" r:id="rId31"/>
    <p:sldId id="424" r:id="rId32"/>
    <p:sldId id="398" r:id="rId33"/>
    <p:sldId id="397" r:id="rId34"/>
    <p:sldId id="402" r:id="rId35"/>
    <p:sldId id="403" r:id="rId36"/>
    <p:sldId id="399" r:id="rId37"/>
    <p:sldId id="425" r:id="rId38"/>
    <p:sldId id="413" r:id="rId39"/>
    <p:sldId id="388" r:id="rId40"/>
    <p:sldId id="423" r:id="rId41"/>
  </p:sldIdLst>
  <p:sldSz cx="13004800" cy="9753600"/>
  <p:notesSz cx="6819900" cy="9931400"/>
  <p:embeddedFontLst>
    <p:embeddedFont>
      <p:font typeface="Arial Narrow" panose="020B0606020202030204" pitchFamily="34" charset="0"/>
      <p:regular r:id="rId44"/>
      <p:bold r:id="rId45"/>
      <p:italic r:id="rId46"/>
      <p:boldItalic r:id="rId47"/>
    </p:embeddedFont>
    <p:embeddedFont>
      <p:font typeface="Arial Black" panose="020B0A04020102020204" pitchFamily="34" charset="0"/>
      <p:bold r:id="rId48"/>
    </p:embeddedFont>
    <p:embeddedFont>
      <p:font typeface="Droid Sans Mono" panose="020B0609030804020204" pitchFamily="49" charset="0"/>
      <p:regular r:id="rId49"/>
    </p:embeddedFont>
    <p:embeddedFont>
      <p:font typeface="Cambria Math" panose="02040503050406030204" pitchFamily="18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Wingdings 3" panose="05040102010807070707" pitchFamily="18" charset="2"/>
      <p:regular r:id="rId55"/>
    </p:embeddedFont>
    <p:embeddedFont>
      <p:font typeface="Eurostile" panose="020B0604020202020204" charset="0"/>
      <p:regular r:id="rId56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33"/>
    <a:srgbClr val="C2E49C"/>
    <a:srgbClr val="559B7A"/>
    <a:srgbClr val="707174"/>
    <a:srgbClr val="DB6207"/>
    <a:srgbClr val="FF9999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6" d="100"/>
          <a:sy n="86" d="100"/>
        </p:scale>
        <p:origin x="-739" y="-91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5/15/2021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15.05.2021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=""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Dirty Details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=""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=""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=""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=""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=""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=""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=""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=""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=""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=""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=""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=""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=""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=""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=""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=""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=""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=""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=""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=""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=""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Array Theory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=""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=""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=""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=""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=""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=""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=""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=""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=""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=""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=""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=""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=""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=""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Backwards GOTO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9925" y="3178204"/>
            <a:ext cx="12029440" cy="585926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Label: Store 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 smtClean="0">
                <a:latin typeface="Eurostile" panose="020B0504020202050204" pitchFamily="34" charset="0"/>
              </a:rPr>
              <a:t> function call (as a value!)</a:t>
            </a: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GOTO: Retrieve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</a:t>
            </a:r>
            <a:r>
              <a:rPr lang="en-GB" dirty="0" smtClean="0">
                <a:latin typeface="Eurostile" panose="020B0504020202050204" pitchFamily="34" charset="0"/>
              </a:rPr>
              <a:t>call and continue with it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It works, because: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Function calls are first class values.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Computation Side Effects are encapsulated.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State in 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b="0" dirty="0" smtClean="0">
                <a:latin typeface="Eurostile" panose="020B0504020202050204" pitchFamily="34" charset="0"/>
              </a:rPr>
              <a:t>Monad should not be stored with the label!</a:t>
            </a:r>
            <a:br>
              <a:rPr lang="en-GB" b="0" dirty="0" smtClean="0">
                <a:latin typeface="Eurostile" panose="020B0504020202050204" pitchFamily="34" charset="0"/>
              </a:rPr>
            </a:br>
            <a:r>
              <a:rPr lang="en-GB" b="0" dirty="0" smtClean="0">
                <a:latin typeface="Eurostile" panose="020B0504020202050204" pitchFamily="34" charset="0"/>
              </a:rPr>
              <a:t>→ Contains only “constants” w.r.t. </a:t>
            </a:r>
            <a:r>
              <a:rPr lang="en-GB" b="0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b="0" dirty="0" smtClean="0">
                <a:latin typeface="Eurostile" panose="020B0504020202050204" pitchFamily="34" charset="0"/>
              </a:rPr>
              <a:t> computation</a:t>
            </a:r>
          </a:p>
          <a:p>
            <a:pPr marL="650875" lvl="1" indent="0">
              <a:buNone/>
            </a:pPr>
            <a:endParaRPr lang="en-GB" b="0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sz="2000" dirty="0" smtClean="0">
                <a:latin typeface="Eurostile" panose="020B0504020202050204" pitchFamily="34" charset="0"/>
              </a:rPr>
              <a:t>BTW: Example for Theory put into Practice</a:t>
            </a:r>
            <a:endParaRPr lang="en-GB" sz="2000" b="0" dirty="0">
              <a:latin typeface="Eurostile" panose="020B0504020202050204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50415" y="1463339"/>
            <a:ext cx="3657601" cy="1290270"/>
            <a:chOff x="4563122" y="2627738"/>
            <a:chExt cx="3657601" cy="1290270"/>
          </a:xfrm>
        </p:grpSpPr>
        <p:sp>
          <p:nvSpPr>
            <p:cNvPr id="4" name="Textfeld 3">
              <a:extLst>
                <a:ext uri="{FF2B5EF4-FFF2-40B4-BE49-F238E27FC236}">
                  <a16:creationId xmlns="" xmlns:a16="http://schemas.microsoft.com/office/drawing/2014/main" id="{13327C3B-38DB-48F0-98D1-DBE5C369CFFA}"/>
                </a:ext>
              </a:extLst>
            </p:cNvPr>
            <p:cNvSpPr txBox="1"/>
            <p:nvPr/>
          </p:nvSpPr>
          <p:spPr>
            <a:xfrm>
              <a:off x="5077437" y="2627738"/>
              <a:ext cx="3143286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: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goto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endParaRPr lang="de-DE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4563122" y="2796466"/>
              <a:ext cx="51431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122" y="2796467"/>
              <a:ext cx="0" cy="1121541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19" y="3382392"/>
              <a:ext cx="33735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2" y="3918008"/>
              <a:ext cx="3320249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095" y="3382392"/>
              <a:ext cx="0" cy="535616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Other </a:t>
            </a:r>
            <a:r>
              <a:rPr lang="en-GB" dirty="0" smtClean="0">
                <a:latin typeface="Eurostile" panose="020B0504020202050204" pitchFamily="34" charset="0"/>
              </a:rPr>
              <a:t>Issues (mainly solved)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C Type Inference needed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Handling </a:t>
            </a:r>
            <a:r>
              <a:rPr lang="en-GB" dirty="0">
                <a:latin typeface="Eurostile" panose="020B0504020202050204" pitchFamily="34" charset="0"/>
              </a:rPr>
              <a:t>of (nested) </a:t>
            </a:r>
            <a:r>
              <a:rPr lang="en-GB" dirty="0" smtClean="0">
                <a:latin typeface="Eurostile" panose="020B0504020202050204" pitchFamily="34" charset="0"/>
              </a:rPr>
              <a:t>Function Calls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Handling of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Variable Shadowing </a:t>
            </a:r>
            <a:r>
              <a:rPr lang="en-GB" dirty="0">
                <a:latin typeface="Eurostile" panose="020B0504020202050204" pitchFamily="34" charset="0"/>
              </a:rPr>
              <a:t>(i.e. </a:t>
            </a:r>
            <a:r>
              <a:rPr lang="en-GB" dirty="0" smtClean="0">
                <a:latin typeface="Eurostile" panose="020B0504020202050204" pitchFamily="34" charset="0"/>
              </a:rPr>
              <a:t>Renaming</a:t>
            </a:r>
            <a:r>
              <a:rPr lang="en-GB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</a:t>
            </a:r>
            <a:r>
              <a:rPr lang="en-GB" dirty="0" smtClean="0">
                <a:latin typeface="Eurostile" panose="020B0504020202050204" pitchFamily="34" charset="0"/>
              </a:rPr>
              <a:t>Loops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Handling </a:t>
            </a:r>
            <a:r>
              <a:rPr lang="en-GB" dirty="0">
                <a:latin typeface="Eurostile" panose="020B0504020202050204" pitchFamily="34" charset="0"/>
              </a:rPr>
              <a:t>of </a:t>
            </a:r>
            <a:r>
              <a:rPr lang="en-GB" dirty="0" smtClean="0">
                <a:latin typeface="Eurostile" panose="020B0504020202050204" pitchFamily="34" charset="0"/>
              </a:rPr>
              <a:t>Structures, Unions, Pointers (Normalization)</a:t>
            </a: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b="1" dirty="0" smtClean="0">
                <a:latin typeface="Eurostile" panose="020B0504020202050204" pitchFamily="34" charset="0"/>
              </a:rPr>
              <a:t>Unsolved (</a:t>
            </a:r>
            <a:r>
              <a:rPr lang="en-GB" b="1" dirty="0" err="1" smtClean="0">
                <a:latin typeface="Eurostile" panose="020B0504020202050204" pitchFamily="34" charset="0"/>
              </a:rPr>
              <a:t>sqrtf</a:t>
            </a:r>
            <a:r>
              <a:rPr lang="en-GB" b="1" dirty="0" smtClean="0">
                <a:latin typeface="Eurostile" panose="020B0504020202050204" pitchFamily="34" charset="0"/>
              </a:rPr>
              <a:t> Function):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Side Effects in Expressions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Test Vectors for very complex calculations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2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=""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Function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/>
            </a: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=""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=""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=""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=""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=""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=""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=""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=""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=""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=""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=""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=""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=""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Debug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/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g(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y)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(y&gt;0)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solver_debug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&lt;=1)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=100; 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=""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</a:t>
            </a:r>
            <a:r>
              <a:rPr lang="en-GB" dirty="0" smtClean="0">
                <a:latin typeface="Eurostile" panose="020B0504020202050204" pitchFamily="34" charset="0"/>
              </a:rPr>
              <a:t>Pragma for Loops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/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)(0x7fff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- 1))))) &gt;&gt; 7;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(15 - 7)) - 1)))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(0x7e + 16 + 7 + 1)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((16 + 7 + 1) &lt;=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solver_find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((-1));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{0, 1};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0xf];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&gt;&gt;= 4;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 ^=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 &lt;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0 ? (-1) : 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=""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b="0" dirty="0">
                <a:latin typeface="Eurostile" panose="020B0504020202050204" pitchFamily="34" charset="0"/>
              </a:rPr>
              <a:t/>
            </a: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</a:t>
                </a:r>
                <a:r>
                  <a:rPr lang="en-GB" dirty="0" smtClean="0">
                    <a:latin typeface="Eurostile" panose="020B0504020202050204" pitchFamily="34" charset="0"/>
                  </a:rPr>
                  <a:t>#models </a:t>
                </a:r>
                <a:r>
                  <a:rPr lang="en-GB" dirty="0">
                    <a:latin typeface="Eurostile" panose="020B0504020202050204" pitchFamily="34" charset="0"/>
                  </a:rPr>
                  <a:t>when 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=""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28" y="4464389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Lazy := Unneeded expressions are not evaluated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=""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5" y="8416685"/>
            <a:ext cx="12073631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{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cutoffTriesS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= 28851,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28635,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numTracesS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29037,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8,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numNoSolutionS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179 }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/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=""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=""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=""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=""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=""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=""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803826" y="2237425"/>
            <a:ext cx="5698913" cy="1902856"/>
          </a:xfrm>
          <a:prstGeom prst="ribbon2">
            <a:avLst>
              <a:gd name="adj1" fmla="val 16667"/>
              <a:gd name="adj2" fmla="val 63397"/>
            </a:avLst>
          </a:prstGeom>
          <a:solidFill>
            <a:srgbClr val="F9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Note:</a:t>
            </a:r>
            <a:br>
              <a:rPr lang="de-DE" sz="2400" b="1" dirty="0">
                <a:solidFill>
                  <a:srgbClr val="C00000"/>
                </a:solidFill>
              </a:rPr>
            </a:br>
            <a:r>
              <a:rPr lang="de-DE" sz="2400" b="1" dirty="0" err="1">
                <a:solidFill>
                  <a:srgbClr val="C00000"/>
                </a:solidFill>
              </a:rPr>
              <a:t>Efficient</a:t>
            </a:r>
            <a:r>
              <a:rPr lang="de-DE" sz="2400" b="1" dirty="0">
                <a:solidFill>
                  <a:srgbClr val="C00000"/>
                </a:solidFill>
              </a:rPr>
              <a:t> Implementation</a:t>
            </a:r>
          </a:p>
          <a:p>
            <a:pPr algn="ctr"/>
            <a:r>
              <a:rPr lang="de-DE" sz="2400" b="1" dirty="0" err="1">
                <a:solidFill>
                  <a:srgbClr val="C00000"/>
                </a:solidFill>
              </a:rPr>
              <a:t>comes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 smtClean="0">
                <a:solidFill>
                  <a:srgbClr val="C00000"/>
                </a:solidFill>
              </a:rPr>
              <a:t>by</a:t>
            </a:r>
            <a:r>
              <a:rPr lang="de-DE" sz="2400" b="1" dirty="0" smtClean="0">
                <a:solidFill>
                  <a:srgbClr val="C00000"/>
                </a:solidFill>
              </a:rPr>
              <a:t> design!</a:t>
            </a:r>
            <a:endParaRPr lang="de-DE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 smtClean="0">
                <a:latin typeface="Eurostile" panose="020B0504020202050204" pitchFamily="34" charset="0"/>
              </a:rPr>
              <a:t>Pointer </a:t>
            </a:r>
            <a:r>
              <a:rPr lang="en-GB" sz="1400" b="0" dirty="0">
                <a:latin typeface="Eurostile" panose="020B0504020202050204" pitchFamily="34" charset="0"/>
              </a:rPr>
              <a:t>Casting requires going down to memory bit level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=""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=""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=""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=""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=""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=""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=""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=""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=""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=""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=""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=""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=""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=""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=""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=""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=""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=""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=""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=""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=""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=""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=""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=""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=""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=""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=""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=""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=""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=""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250" y="1533470"/>
            <a:ext cx="9492934" cy="179565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           Producer Consumer Pattern:</a:t>
            </a:r>
          </a:p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     Producer                          Consumer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41" name="Geschweifte Klammer rechts 40">
            <a:extLst>
              <a:ext uri="{FF2B5EF4-FFF2-40B4-BE49-F238E27FC236}">
                <a16:creationId xmlns=""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4591052" y="2286826"/>
            <a:ext cx="539496" cy="2217572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=""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9519829" y="441197"/>
            <a:ext cx="539496" cy="5882003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Trace Transformation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5184560"/>
            <a:ext cx="12029440" cy="3720643"/>
          </a:xfrm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Cancel out </a:t>
            </a:r>
            <a:r>
              <a:rPr lang="en-GB" b="0" dirty="0" err="1" smtClean="0">
                <a:latin typeface="Eurostile" panose="020B0504020202050204" pitchFamily="34" charset="0"/>
              </a:rPr>
              <a:t>ptr</a:t>
            </a:r>
            <a:r>
              <a:rPr lang="en-GB" b="0" dirty="0" smtClean="0">
                <a:latin typeface="Eurostile" panose="020B0504020202050204" pitchFamily="34" charset="0"/>
              </a:rPr>
              <a:t> </a:t>
            </a:r>
            <a:r>
              <a:rPr lang="en-GB" b="0" dirty="0" err="1" smtClean="0">
                <a:latin typeface="Eurostile" panose="020B0504020202050204" pitchFamily="34" charset="0"/>
              </a:rPr>
              <a:t>deref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and address-of:   </a:t>
            </a:r>
            <a:r>
              <a:rPr lang="en-GB" b="0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*(&amp;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x) </a:t>
            </a:r>
            <a:r>
              <a:rPr lang="de-DE" dirty="0">
                <a:solidFill>
                  <a:srgbClr val="00B0F0"/>
                </a:solidFill>
              </a:rPr>
              <a:t>⤳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x</a:t>
            </a:r>
            <a:r>
              <a:rPr lang="en-GB" dirty="0" smtClean="0">
                <a:latin typeface="Eurostile" panose="020B0504020202050204" pitchFamily="34" charset="0"/>
              </a:rPr>
              <a:t>   e.g.</a:t>
            </a:r>
            <a:endParaRPr lang="en-GB" b="0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Eliminate casts, some normalization:  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(*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).mem </a:t>
            </a:r>
            <a:r>
              <a:rPr lang="de-DE" dirty="0">
                <a:solidFill>
                  <a:srgbClr val="00B0F0"/>
                </a:solidFill>
              </a:rPr>
              <a:t>⤳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endParaRPr lang="en-GB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Translate array assignments (see before)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Eliminate assignments by backwards forward substitution (sic!)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Simplify again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Create symbolic variables: 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</a:rPr>
              <a:t>⤳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px_ARROW_mem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lang="en-GB" dirty="0" smtClean="0">
                <a:latin typeface="Eurostile" panose="020B0504020202050204" pitchFamily="34" charset="0"/>
              </a:rPr>
              <a:t>e.g.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Translate to Z3 and feed into Solver</a:t>
            </a:r>
            <a:endParaRPr lang="en-GB" b="0" dirty="0">
              <a:latin typeface="Eurostile" panose="020B050402020205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555"/>
            <a:ext cx="11797017" cy="24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6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smtClean="0">
                <a:latin typeface="Eurostile" panose="020B0504020202050204" pitchFamily="34" charset="0"/>
              </a:rPr>
              <a:t>(HTML+JS+CSS)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strike="sngStrike" dirty="0">
                <a:latin typeface="Eurostile" panose="020B0504020202050204" pitchFamily="34" charset="0"/>
              </a:rPr>
              <a:t>Clean </a:t>
            </a:r>
            <a:r>
              <a:rPr lang="de-DE" dirty="0">
                <a:latin typeface="Eurostile" panose="020B0504020202050204" pitchFamily="34" charset="0"/>
              </a:rPr>
              <a:t>Sterile </a:t>
            </a:r>
            <a:r>
              <a:rPr lang="de-DE" dirty="0" err="1">
                <a:latin typeface="Eurostile" panose="020B0504020202050204" pitchFamily="34" charset="0"/>
              </a:rPr>
              <a:t>and</a:t>
            </a:r>
            <a:r>
              <a:rPr lang="de-DE" dirty="0">
                <a:latin typeface="Eurostile" panose="020B0504020202050204" pitchFamily="34" charset="0"/>
              </a:rPr>
              <a:t> Abstract </a:t>
            </a:r>
            <a:r>
              <a:rPr lang="de-DE" dirty="0" err="1">
                <a:latin typeface="Eurostile" panose="020B0504020202050204" pitchFamily="34" charset="0"/>
              </a:rPr>
              <a:t>Coding</a:t>
            </a:r>
            <a:r>
              <a:rPr lang="de-DE" dirty="0">
                <a:latin typeface="Eurostile" panose="020B0504020202050204" pitchFamily="34" charset="0"/>
              </a:rPr>
              <a:t>: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Use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of</a:t>
            </a:r>
            <a:r>
              <a:rPr lang="de-DE" dirty="0">
                <a:latin typeface="Eurostile" panose="020B0504020202050204" pitchFamily="34" charset="0"/>
              </a:rPr>
              <a:t> Type System</a:t>
            </a:r>
          </a:p>
          <a:p>
            <a:pPr lvl="2"/>
            <a:r>
              <a:rPr lang="de-DE" dirty="0" err="1">
                <a:latin typeface="Eurostile" panose="020B0504020202050204" pitchFamily="34" charset="0"/>
              </a:rPr>
              <a:t>Generic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Infer loop length (possible for </a:t>
                </a:r>
                <a:r>
                  <a:rPr lang="en-GB" dirty="0" smtClean="0">
                    <a:latin typeface="Eurostile" panose="020B0504020202050204" pitchFamily="34" charset="0"/>
                  </a:rPr>
                  <a:t>many </a:t>
                </a:r>
                <a:r>
                  <a:rPr lang="en-GB" dirty="0">
                    <a:latin typeface="Eurostile" panose="020B0504020202050204" pitchFamily="34" charset="0"/>
                  </a:rPr>
                  <a:t>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</a:t>
                </a:r>
                <a:r>
                  <a:rPr lang="en-GB" b="0" dirty="0" smtClean="0">
                    <a:latin typeface="Eurostile" panose="020B0504020202050204" pitchFamily="34" charset="0"/>
                  </a:rPr>
                  <a:t>trace?</a:t>
                </a:r>
              </a:p>
              <a:p>
                <a:pPr marL="650875" lvl="1" indent="0">
                  <a:buNone/>
                </a:pPr>
                <a:r>
                  <a:rPr lang="en-GB" b="0" dirty="0" smtClean="0">
                    <a:latin typeface="Eurostile" panose="020B0504020202050204" pitchFamily="34" charset="0"/>
                  </a:rPr>
                  <a:t/>
                </a:r>
                <a:br>
                  <a:rPr lang="en-GB" b="0" dirty="0" smtClean="0">
                    <a:latin typeface="Eurostile" panose="020B0504020202050204" pitchFamily="34" charset="0"/>
                  </a:rPr>
                </a:br>
                <a:r>
                  <a:rPr lang="en-GB" b="0" dirty="0" smtClean="0">
                    <a:latin typeface="Eurostile" panose="020B0504020202050204" pitchFamily="34" charset="0"/>
                  </a:rPr>
                  <a:t>For example:</a:t>
                </a:r>
                <a:r>
                  <a:rPr lang="en-GB" b="0" dirty="0">
                    <a:latin typeface="Eurostile" panose="020B0504020202050204" pitchFamily="34" charset="0"/>
                  </a:rPr>
                  <a:t/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endParaRPr lang="en-GB" b="0" dirty="0" smtClean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b="0" dirty="0" smtClean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=""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smtClean="0">
                <a:latin typeface="Eurostile" panose="020B0504020202050204" pitchFamily="34" charset="0"/>
              </a:rPr>
              <a:t>Run </a:t>
            </a:r>
            <a:r>
              <a:rPr lang="de-DE" b="0" kern="0" dirty="0" err="1" smtClean="0">
                <a:latin typeface="Eurostile" panose="020B0504020202050204" pitchFamily="34" charset="0"/>
              </a:rPr>
              <a:t>fp-bit.</a:t>
            </a:r>
            <a:r>
              <a:rPr lang="de-DE" kern="0" dirty="0" err="1" smtClean="0">
                <a:latin typeface="Eurostile" panose="020B0504020202050204" pitchFamily="34" charset="0"/>
              </a:rPr>
              <a:t>c</a:t>
            </a:r>
            <a:r>
              <a:rPr lang="de-DE" kern="0" dirty="0" smtClean="0">
                <a:latin typeface="Eurostile" panose="020B0504020202050204" pitchFamily="34" charset="0"/>
              </a:rPr>
              <a:t> :</a:t>
            </a:r>
            <a:r>
              <a:rPr lang="de-DE" kern="0" dirty="0" smtClean="0">
                <a:latin typeface="Eurostile" panose="020B0504020202050204" pitchFamily="34" charset="0"/>
              </a:rPr>
              <a:t> </a:t>
            </a:r>
            <a:r>
              <a:rPr lang="de-DE" kern="0" dirty="0">
                <a:latin typeface="Eurostile" panose="020B0504020202050204" pitchFamily="34" charset="0"/>
              </a:rPr>
              <a:t>_</a:t>
            </a:r>
            <a:r>
              <a:rPr lang="de-DE" kern="0" dirty="0" err="1">
                <a:latin typeface="Eurostile" panose="020B0504020202050204" pitchFamily="34" charset="0"/>
              </a:rPr>
              <a:t>fpdiv_parts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</a:t>
            </a:r>
            <a:r>
              <a:rPr lang="en-GB" kern="0" dirty="0" smtClean="0">
                <a:latin typeface="Eurostile" panose="020B0504020202050204" pitchFamily="34" charset="0"/>
              </a:rPr>
              <a:t>log.html for</a:t>
            </a:r>
            <a:br>
              <a:rPr lang="en-GB" kern="0" dirty="0" smtClean="0">
                <a:latin typeface="Eurostile" panose="020B0504020202050204" pitchFamily="34" charset="0"/>
              </a:rPr>
            </a:br>
            <a:r>
              <a:rPr lang="en-GB" kern="0" dirty="0" smtClean="0">
                <a:latin typeface="Eurostile" panose="020B0504020202050204" pitchFamily="34" charset="0"/>
              </a:rPr>
              <a:t>inferred loop length</a:t>
            </a: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Show a Trace and Z3 model</a:t>
            </a:r>
            <a:endParaRPr lang="en-GB" kern="0" dirty="0" smtClean="0">
              <a:latin typeface="Eurostile" panose="020B0504020202050204" pitchFamily="34" charset="0"/>
            </a:endParaRP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Also Example for</a:t>
            </a:r>
          </a:p>
          <a:p>
            <a:pPr lvl="2"/>
            <a:r>
              <a:rPr lang="en-GB" kern="0" dirty="0" err="1" smtClean="0">
                <a:latin typeface="Eurostile" panose="020B0504020202050204" pitchFamily="34" charset="0"/>
              </a:rPr>
              <a:t>solver_pragma</a:t>
            </a:r>
            <a:endParaRPr lang="en-GB" kern="0" dirty="0" smtClean="0">
              <a:latin typeface="Eurostile" panose="020B0504020202050204" pitchFamily="34" charset="0"/>
            </a:endParaRPr>
          </a:p>
          <a:p>
            <a:pPr lvl="2"/>
            <a:r>
              <a:rPr lang="en-GB" kern="0" dirty="0" err="1" smtClean="0">
                <a:latin typeface="Eurostile" panose="020B0504020202050204" pitchFamily="34" charset="0"/>
              </a:rPr>
              <a:t>solver_find</a:t>
            </a:r>
            <a:endParaRPr lang="en-GB" kern="0" dirty="0">
              <a:latin typeface="Eurostile" panose="020B0504020202050204" pitchFamily="34" charset="0"/>
            </a:endParaRP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7096408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055" y="4789050"/>
            <a:ext cx="699994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3" name="Pfeil nach unten 2"/>
          <p:cNvSpPr/>
          <p:nvPr/>
        </p:nvSpPr>
        <p:spPr>
          <a:xfrm>
            <a:off x="8653654" y="6316462"/>
            <a:ext cx="816746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=""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Current State of the Prototype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US" dirty="0" smtClean="0">
                <a:latin typeface="Eurostile" panose="020B0504020202050204" pitchFamily="34" charset="0"/>
              </a:rPr>
              <a:t>3000 </a:t>
            </a:r>
            <a:r>
              <a:rPr lang="en-US" dirty="0">
                <a:latin typeface="Eurostile" panose="020B0504020202050204" pitchFamily="34" charset="0"/>
              </a:rPr>
              <a:t>LoC, all in one file (refactoring</a:t>
            </a:r>
            <a:r>
              <a:rPr lang="en-US" dirty="0" smtClean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Works with all (installed) Compilers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Any architecture (integer sizes and </a:t>
            </a:r>
            <a:r>
              <a:rPr lang="en-US" dirty="0" err="1" smtClean="0">
                <a:latin typeface="Eurostile" panose="020B0504020202050204" pitchFamily="34" charset="0"/>
              </a:rPr>
              <a:t>endianess</a:t>
            </a:r>
            <a:r>
              <a:rPr lang="en-US" dirty="0" smtClean="0">
                <a:latin typeface="Eurostile" panose="020B0504020202050204" pitchFamily="34" charset="0"/>
              </a:rPr>
              <a:t> are detected)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Extensive </a:t>
            </a:r>
            <a:r>
              <a:rPr lang="en-US" dirty="0">
                <a:latin typeface="Eurostile" panose="020B0504020202050204" pitchFamily="34" charset="0"/>
              </a:rPr>
              <a:t>logging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Branch, MC/DC, Path </a:t>
            </a:r>
            <a:r>
              <a:rPr lang="en-US" dirty="0" smtClean="0">
                <a:latin typeface="Eurostile" panose="020B0504020202050204" pitchFamily="34" charset="0"/>
              </a:rPr>
              <a:t>coverage</a:t>
            </a:r>
          </a:p>
          <a:p>
            <a:pPr lvl="1"/>
            <a:r>
              <a:rPr lang="en-US" dirty="0" err="1" smtClean="0">
                <a:latin typeface="Eurostile" panose="020B0504020202050204" pitchFamily="34" charset="0"/>
              </a:rPr>
              <a:t>Subfunction</a:t>
            </a:r>
            <a:r>
              <a:rPr lang="en-US" dirty="0" smtClean="0">
                <a:latin typeface="Eurostile" panose="020B0504020202050204" pitchFamily="34" charset="0"/>
              </a:rPr>
              <a:t> coverage</a:t>
            </a:r>
            <a:endParaRPr lang="en-US" dirty="0">
              <a:latin typeface="Eurostile" panose="020B0504020202050204" pitchFamily="34" charset="0"/>
            </a:endParaRPr>
          </a:p>
          <a:p>
            <a:pPr lvl="1"/>
            <a:r>
              <a:rPr lang="en-US" dirty="0">
                <a:latin typeface="Eurostile" panose="020B0504020202050204" pitchFamily="34" charset="0"/>
              </a:rPr>
              <a:t>All C </a:t>
            </a:r>
            <a:r>
              <a:rPr lang="en-US" dirty="0" smtClean="0">
                <a:latin typeface="Eurostile" panose="020B0504020202050204" pitchFamily="34" charset="0"/>
              </a:rPr>
              <a:t>except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Expression </a:t>
            </a:r>
            <a:r>
              <a:rPr lang="en-US" dirty="0">
                <a:latin typeface="Eurostile" panose="020B0504020202050204" pitchFamily="34" charset="0"/>
              </a:rPr>
              <a:t>side </a:t>
            </a:r>
            <a:r>
              <a:rPr lang="en-US" dirty="0" smtClean="0">
                <a:latin typeface="Eurostile" panose="020B0504020202050204" pitchFamily="34" charset="0"/>
              </a:rPr>
              <a:t>effects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Pointers </a:t>
            </a:r>
            <a:r>
              <a:rPr lang="en-US" dirty="0">
                <a:latin typeface="Eurostile" panose="020B0504020202050204" pitchFamily="34" charset="0"/>
              </a:rPr>
              <a:t>to </a:t>
            </a:r>
            <a:r>
              <a:rPr lang="en-US" dirty="0" smtClean="0">
                <a:latin typeface="Eurostile" panose="020B0504020202050204" pitchFamily="34" charset="0"/>
              </a:rPr>
              <a:t>pointers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Pointer calculation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Some casts not implemented</a:t>
            </a:r>
            <a:endParaRPr lang="en-US" dirty="0" smtClean="0">
              <a:latin typeface="Eurostile" panose="020B0504020202050204" pitchFamily="34" charset="0"/>
            </a:endParaRP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…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 smtClean="0">
                <a:latin typeface="Eurostile" panose="020B0504020202050204" pitchFamily="34" charset="0"/>
              </a:rPr>
              <a:t>“Dynamic Analysis”: Discovering </a:t>
            </a:r>
            <a:r>
              <a:rPr lang="en-GB" b="0" dirty="0">
                <a:latin typeface="Eurostile" panose="020B0504020202050204" pitchFamily="34" charset="0"/>
              </a:rPr>
              <a:t>Semantic/Dynamic </a:t>
            </a:r>
            <a:r>
              <a:rPr lang="en-GB" b="0" dirty="0" smtClean="0">
                <a:latin typeface="Eurostile" panose="020B0504020202050204" pitchFamily="34" charset="0"/>
              </a:rPr>
              <a:t>Patterns</a:t>
            </a:r>
            <a:br>
              <a:rPr lang="en-GB" b="0" dirty="0" smtClean="0">
                <a:latin typeface="Eurostile" panose="020B0504020202050204" pitchFamily="34" charset="0"/>
              </a:rPr>
            </a:br>
            <a:r>
              <a:rPr lang="en-GB" b="0" dirty="0" smtClean="0">
                <a:latin typeface="Eurostile" panose="020B0504020202050204" pitchFamily="34" charset="0"/>
              </a:rPr>
              <a:t>(Error Detection, Optimization)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Making CTC superfluous (How to make enemies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Outclassing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VectorCAST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 </a:t>
            </a:r>
            <a:r>
              <a:rPr lang="en-GB" dirty="0" smtClean="0">
                <a:latin typeface="Eurostile" panose="020B0504020202050204" pitchFamily="34" charset="0"/>
                <a:sym typeface="Wingdings" panose="05000000000000000000" pitchFamily="2" charset="2"/>
              </a:rPr>
              <a:t>Static Analysis</a:t>
            </a:r>
            <a:endParaRPr lang="en-GB" dirty="0">
              <a:latin typeface="Eurostile" panose="020B0504020202050204" pitchFamily="34" charset="0"/>
              <a:sym typeface="Wingdings" panose="05000000000000000000" pitchFamily="2" charset="2"/>
            </a:endParaRP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(“extending”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SolidSands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’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Supertest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)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2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Approaches for complex calculations</a:t>
            </a:r>
            <a:br>
              <a:rPr lang="en-GB" dirty="0" smtClean="0">
                <a:latin typeface="Eurostile" panose="020B0504020202050204" pitchFamily="34" charset="0"/>
              </a:rPr>
            </a:br>
            <a:r>
              <a:rPr lang="en-GB" dirty="0" smtClean="0">
                <a:latin typeface="Eurostile" panose="020B0504020202050204" pitchFamily="34" charset="0"/>
              </a:rPr>
              <a:t>(Brute Force vs. Definition Domain Narrowing vs. …)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Professionalize </a:t>
            </a:r>
            <a:r>
              <a:rPr lang="en-GB" dirty="0">
                <a:latin typeface="Eurostile" panose="020B0504020202050204" pitchFamily="34" charset="0"/>
              </a:rPr>
              <a:t>Test Suite </a:t>
            </a:r>
            <a:r>
              <a:rPr lang="en-GB" dirty="0" smtClean="0">
                <a:latin typeface="Eurostile" panose="020B0504020202050204" pitchFamily="34" charset="0"/>
              </a:rPr>
              <a:t>(Qualification? Product?)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Refactor (for Side Effects in Expressions,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</a:t>
            </a:r>
            <a:r>
              <a:rPr lang="en-GB" b="0" dirty="0" smtClean="0">
                <a:latin typeface="Eurostile" panose="020B0504020202050204" pitchFamily="34" charset="0"/>
              </a:rPr>
              <a:t>compiling Code </a:t>
            </a:r>
            <a:r>
              <a:rPr lang="en-GB" b="0" dirty="0">
                <a:latin typeface="Eurostile" panose="020B0504020202050204" pitchFamily="34" charset="0"/>
              </a:rPr>
              <a:t>Snippe</a:t>
            </a:r>
            <a:r>
              <a:rPr lang="en-GB" dirty="0">
                <a:latin typeface="Eurostile" panose="020B0504020202050204" pitchFamily="34" charset="0"/>
              </a:rPr>
              <a:t>ts </a:t>
            </a:r>
            <a:r>
              <a:rPr lang="en-GB" dirty="0" smtClean="0">
                <a:latin typeface="Eurostile" panose="020B0504020202050204" pitchFamily="34" charset="0"/>
              </a:rPr>
              <a:t>automatically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More clever loop </a:t>
            </a:r>
            <a:r>
              <a:rPr lang="en-GB" dirty="0" smtClean="0">
                <a:latin typeface="Eurostile" panose="020B0504020202050204" pitchFamily="34" charset="0"/>
              </a:rPr>
              <a:t>inference? (Lower/upper limits e.g.)</a:t>
            </a:r>
            <a:endParaRPr lang="en-GB" dirty="0" smtClean="0">
              <a:latin typeface="Eurostile" panose="020B0504020202050204" pitchFamily="34" charset="0"/>
            </a:endParaRP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C</a:t>
            </a:r>
            <a:r>
              <a:rPr lang="en-GB" b="0" dirty="0">
                <a:latin typeface="Eurostile" panose="020B0504020202050204" pitchFamily="34" charset="0"/>
              </a:rPr>
              <a:t>++</a:t>
            </a:r>
            <a:r>
              <a:rPr lang="en-GB" dirty="0">
                <a:latin typeface="Eurostile" panose="020B0504020202050204" pitchFamily="34" charset="0"/>
              </a:rPr>
              <a:t> (when C++ Parser is available</a:t>
            </a:r>
            <a:r>
              <a:rPr lang="en-GB" dirty="0" smtClean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O</a:t>
            </a:r>
            <a:r>
              <a:rPr lang="en-US" dirty="0" smtClean="0">
                <a:latin typeface="Eurostile" panose="020B0504020202050204" pitchFamily="34" charset="0"/>
              </a:rPr>
              <a:t>utput format for </a:t>
            </a:r>
            <a:r>
              <a:rPr lang="en-US" dirty="0" err="1" smtClean="0">
                <a:latin typeface="Eurostile" panose="020B0504020202050204" pitchFamily="34" charset="0"/>
              </a:rPr>
              <a:t>ForeSee</a:t>
            </a:r>
            <a:endParaRPr lang="en-US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=""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Discussion Notes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Insert here…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9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=""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=""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=""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=""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=""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=""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=""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=""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=""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=""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=""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=""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=""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=""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r>
              <a:rPr lang="en-GB" sz="2400" b="0">
                <a:latin typeface="Eurostile" panose="020B0504020202050204" pitchFamily="34" charset="0"/>
              </a:rPr>
              <a:t>Show Log HTML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=""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=""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=""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=""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=""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=""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=""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=""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=""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=""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=""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=""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=""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=""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=""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=""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=""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=""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=""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=""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=""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=""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=""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=""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=""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=""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=""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=""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=""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=""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=""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=""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=""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1980</Words>
  <Application>Microsoft Office PowerPoint</Application>
  <PresentationFormat>Benutzerdefiniert</PresentationFormat>
  <Paragraphs>560</Paragraphs>
  <Slides>40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51" baseType="lpstr">
      <vt:lpstr>Arial</vt:lpstr>
      <vt:lpstr>Wingdings</vt:lpstr>
      <vt:lpstr>Arial Narrow</vt:lpstr>
      <vt:lpstr>Arial Black</vt:lpstr>
      <vt:lpstr>Droid Sans Mono</vt:lpstr>
      <vt:lpstr>Cambria Math</vt:lpstr>
      <vt:lpstr>Calibri</vt:lpstr>
      <vt:lpstr>Wingdings 3</vt:lpstr>
      <vt:lpstr>Eurostile</vt:lpstr>
      <vt:lpstr>Courier New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Definiton of “Trace”</vt:lpstr>
      <vt:lpstr>Dirty Details Example</vt:lpstr>
      <vt:lpstr>Getting down to Memory Bits</vt:lpstr>
      <vt:lpstr>Z3 Formula for _FDtest [1,1]</vt:lpstr>
      <vt:lpstr>Trace Result Verification</vt:lpstr>
      <vt:lpstr>Template</vt:lpstr>
      <vt:lpstr>Z3 Array Theory</vt:lpstr>
      <vt:lpstr>Translation of Arrays</vt:lpstr>
      <vt:lpstr>Backwards GOTO</vt:lpstr>
      <vt:lpstr>Other Issues (mainly solved)</vt:lpstr>
      <vt:lpstr>Running a Test</vt:lpstr>
      <vt:lpstr>Solver Pragma Function</vt:lpstr>
      <vt:lpstr>Solver Debug</vt:lpstr>
      <vt:lpstr>Solver Pragma for Loops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Trace Transformation</vt:lpstr>
      <vt:lpstr>Strategic Design Principles</vt:lpstr>
      <vt:lpstr>Loop Length Inference</vt:lpstr>
      <vt:lpstr>Loop Length Inference Example</vt:lpstr>
      <vt:lpstr>Loop Length Inference Efficiency</vt:lpstr>
      <vt:lpstr>Current State of the Prototype</vt:lpstr>
      <vt:lpstr>Potentially…</vt:lpstr>
      <vt:lpstr>Future Work</vt:lpstr>
      <vt:lpstr>PowerPoint-Präsentation</vt:lpstr>
      <vt:lpstr>Discussion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</cp:lastModifiedBy>
  <cp:revision>1304</cp:revision>
  <cp:lastPrinted>2018-01-19T07:40:56Z</cp:lastPrinted>
  <dcterms:created xsi:type="dcterms:W3CDTF">2009-12-04T13:21:58Z</dcterms:created>
  <dcterms:modified xsi:type="dcterms:W3CDTF">2021-05-15T21:40:19Z</dcterms:modified>
</cp:coreProperties>
</file>